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9" autoAdjust="0"/>
    <p:restoredTop sz="62926"/>
  </p:normalViewPr>
  <p:slideViewPr>
    <p:cSldViewPr snapToGrid="0">
      <p:cViewPr varScale="1">
        <p:scale>
          <a:sx n="98" d="100"/>
          <a:sy n="98" d="100"/>
        </p:scale>
        <p:origin x="26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4/22/25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and energy-efficient inference, reducing both capital and operational expenses.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Increasing AI model complexity brings new challenges, such as compute demands and memory bandwidth limitations.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(DAGs) provide a structured way to model operations and optimize data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Understanding execution modes helps differentiate between static graph execution and dynamic (eager)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Frameworks like </a:t>
            </a:r>
            <a:r>
              <a:rPr lang="en-GB" dirty="0" err="1"/>
              <a:t>PyTorch</a:t>
            </a:r>
            <a:r>
              <a:rPr lang="en-GB" dirty="0"/>
              <a:t> and Arm Compute Library provide tools to optimize inference across cloud and edge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3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 functions route through the central dispatcher, which determines the appropriate low-level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ATen</a:t>
            </a:r>
            <a:r>
              <a:rPr lang="en-GB" dirty="0"/>
              <a:t> tensor library serves as the bridge between high-level operations and hardware-optimized kernels.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optimizations include </a:t>
            </a:r>
            <a:r>
              <a:rPr lang="en-GB" dirty="0" err="1"/>
              <a:t>OpenBLAS</a:t>
            </a:r>
            <a:r>
              <a:rPr lang="en-GB" dirty="0"/>
              <a:t> for efficient linear algebra routines and </a:t>
            </a:r>
            <a:r>
              <a:rPr lang="en-GB" dirty="0" err="1"/>
              <a:t>KleidiAI</a:t>
            </a:r>
            <a:r>
              <a:rPr lang="en-GB" dirty="0"/>
              <a:t> for Arm-specific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Extensibility features allow custom backend registrations to enhance hardware-specific optimizations.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99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Micro-kernels are highly optimized low-level compute functions designed for accelerating tensor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kernels optimize cache-aware execution, reducing memory bandwidth usage and improving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Leverages Arm-specific instructions like SVE, </a:t>
            </a:r>
            <a:r>
              <a:rPr lang="en-GB" dirty="0" err="1"/>
              <a:t>DotProd</a:t>
            </a:r>
            <a:r>
              <a:rPr lang="en-GB" dirty="0"/>
              <a:t>, and I8MM for parallelized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implementations for GEMM (matrix multiplication) and convolution operations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low-precision data types such as INT4, INT8, and BFP16 to enhance compute performance on Arm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69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designed as a lightweight and efficient implementation for inference, using a minimal memory and compute footprint.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is optimized for CPU execution, leveraging low-level optimizations to run efficiently on consumer-grade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Ideal for resource-constrained environments, enabling deployment on edge devices with limited computational power.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Focuses on simplicity and accessibility, with minimal dependencies for easy integration into projects.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Targeted specifically for efficient inference, prioritizing performance while maintaining resource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on CPUs offers significant cost and energy benefits, making CPUs a viable choice for many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through graph structures simplifies understanding and debugging while enabling performance improvements through optimizations like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Static vs. dynamic execution trade-offs highlight how static compilation provides stability and optimization, while dynamic execution adapts to runtime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Hardware-level enhancements such as vectorized instructions like NEON, SVE, and I8MM improve CPU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 ecosystem ensures broad compatibility, with multiple libraries like </a:t>
            </a:r>
            <a:r>
              <a:rPr lang="en-GB" dirty="0" err="1"/>
              <a:t>PyTorch</a:t>
            </a:r>
            <a:r>
              <a:rPr lang="en-GB" dirty="0"/>
              <a:t>, ONNX Runtime, and </a:t>
            </a:r>
            <a:r>
              <a:rPr lang="en-GB" dirty="0" err="1"/>
              <a:t>Llama.cpp</a:t>
            </a:r>
            <a:r>
              <a:rPr lang="en-GB" dirty="0"/>
              <a:t> supporting CPU-based inference across various deployment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54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provide a cost-effective alternative to specialized GPUs, leveraging existing hardware to minimize additional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Their ubiquity across edge devices and servers ensures broad compatibility and seamless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Optimizations such as vectorized operations improve energy efficiency and enable low-latency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inference locally on CPUs enhances data security by reducing data transmission and ensuring compliance with privacy regulations.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19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model complexity is increasing rapidly, with compute requirements growing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models require high memory bandwidth and efficient data movement, which can create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is a concern, as generative AI workloads require efficient multi-threading and core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Low-latency applications pose a challenge for CPUs under high computational loads, requiring optimized execution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7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model AI workflows, where nodes represent operations and edges capture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Directed Acyclic Graphs (DAGs) ensure sequential execution order and prevent circular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Graph-based visualization aids in debugging, optimizing redundant operations, and improving parallel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Advanced techniques like operator fusion and dynamic graph compilation leverage DAGs to enhance model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defines the computation graph before execution, enabling optimizations like constant folding and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Compile-time optimizations in graph mode reduce runtime overhead by precomputing static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Eager mode executes operations dynamically, making it intuitive for debugging but less optimized for large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is better suited for performance-critical AI applications, while eager mode is useful for prototyping and experimentation.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1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Dynamic graph compilation transforms evolving computation graphs into optimized machine code on the fly.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Just-in-time (JIT) compilation allows portions of the graph to be compiled during execution, improving flexibility.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 and inlining merge multiple operations, reducing computational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improved adaptability to changing workloads, optimized performance, and reduced latency without requiring full recompilation.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Defines the entire computation graph ahead of execution, ensuring efficient and predictable runtime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fusion, constant folding, and memory layout adjustments are applied at compile time to reduce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full-graph global analysis enables comprehensive optimizations across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enhanced performance due to precomputed optimizations, deterministic execution flow, and better hardware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Precompiled kernels can maximize CPU efficiency by leveraging specialized processor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38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Static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is compiled ahead-of-time, leading to predictable and optimized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Best suited for production workloads that require stability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Advantages include faster execution for fixed workloads but with less flexibility for varying input shapes or dynamic control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XLA, TVM, and ONNX runtime with ahead-of-time compilation.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Dynamic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Just-in-Time (JIT) optimizations that allow on-the-fly graph adaptation during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flexibility to adjust to changing inputs and control flow but may introduce additional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Easier for debugging and prototyping but requires warm-up time before optimizations take full effect.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en-GB" dirty="0" err="1"/>
              <a:t>PyTorch</a:t>
            </a:r>
            <a:r>
              <a:rPr lang="en-GB" dirty="0"/>
              <a:t> eager mode, TensorFlow eager execution, and </a:t>
            </a:r>
            <a:r>
              <a:rPr lang="en-GB" dirty="0" err="1"/>
              <a:t>TorchScript</a:t>
            </a:r>
            <a:r>
              <a:rPr lang="en-GB" dirty="0"/>
              <a:t> JIT.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10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, </a:t>
            </a:r>
            <a:r>
              <a:rPr lang="en-GB" dirty="0" err="1"/>
              <a:t>LiteRT</a:t>
            </a:r>
            <a:r>
              <a:rPr lang="en-GB" dirty="0"/>
              <a:t>, and </a:t>
            </a:r>
            <a:r>
              <a:rPr lang="en-GB" dirty="0" err="1"/>
              <a:t>ExecuTorch</a:t>
            </a:r>
            <a:r>
              <a:rPr lang="en-GB" dirty="0"/>
              <a:t> are optimized for adaptability, training, and mobile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ONNX Runtime provides cross-platform inference, and the Arm Compute Library offers low-level optimized routines.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a lightweight C++ inference framework suitable for LLMs on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Arm-specific optimizations leverage NEON and SVE instructions for high-efficiency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kernel libraries like </a:t>
            </a:r>
            <a:r>
              <a:rPr lang="en-GB" dirty="0" err="1"/>
              <a:t>KleidiAI</a:t>
            </a:r>
            <a:r>
              <a:rPr lang="en-GB" dirty="0"/>
              <a:t> further optimize ML workloads on Arm-based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4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Optimised Libraries </a:t>
            </a:r>
            <a:r>
              <a:rPr lang="en-US" dirty="0"/>
              <a:t>(Chapter 3)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 and fast prototyping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 Scalable Vector and Matrix Extension (SVE/SME) </a:t>
            </a:r>
            <a:r>
              <a:rPr lang="en-GB" sz="1700" dirty="0"/>
              <a:t>instructions for efficient computation. Through low level libraries.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Aten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Arm specific operator implementations leveraging hardware features including (NEON/I8MM/SVE/SVE2/SME/..)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Optimised 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Leverages specialized instructions (e.g.,</a:t>
            </a:r>
            <a:r>
              <a:rPr lang="en-GB" sz="1400" b="1" dirty="0"/>
              <a:t> I8MM</a:t>
            </a:r>
            <a:r>
              <a:rPr lang="en-GB" sz="1400" dirty="0"/>
              <a:t>,</a:t>
            </a:r>
            <a:r>
              <a:rPr lang="en-GB" sz="1400" b="1" dirty="0"/>
              <a:t> SVE</a:t>
            </a:r>
            <a:r>
              <a:rPr lang="en-GB" sz="1400" dirty="0"/>
              <a:t>,</a:t>
            </a:r>
            <a:r>
              <a:rPr lang="en-GB" sz="1400" b="1" dirty="0"/>
              <a:t> SVE2</a:t>
            </a:r>
            <a:r>
              <a:rPr lang="en-GB" sz="1400" dirty="0"/>
              <a:t>, </a:t>
            </a:r>
            <a:r>
              <a:rPr lang="en-GB" sz="1400" b="1" dirty="0"/>
              <a:t>SME,</a:t>
            </a:r>
            <a:r>
              <a:rPr lang="en-GB" sz="1400" dirty="0"/>
              <a:t> </a:t>
            </a:r>
            <a:r>
              <a:rPr lang="en-GB" sz="1400" b="1" dirty="0" err="1"/>
              <a:t>DotProd</a:t>
            </a:r>
            <a:r>
              <a:rPr lang="en-GB" sz="1400" dirty="0"/>
              <a:t>) to process multiple data points in parallel.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Custom implementations for critical operations like </a:t>
            </a:r>
            <a:r>
              <a:rPr lang="en-GB" sz="1400" b="1" dirty="0"/>
              <a:t>GEMM</a:t>
            </a:r>
            <a:r>
              <a:rPr lang="en-GB" sz="1400" dirty="0"/>
              <a:t> (General Matrix Multiplication) and </a:t>
            </a:r>
            <a:r>
              <a:rPr lang="en-GB" sz="1400" b="1" dirty="0"/>
              <a:t>convolutions</a:t>
            </a:r>
            <a:r>
              <a:rPr lang="en-GB" sz="1400" dirty="0"/>
              <a:t>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Designed to operate on only part of the input, so they can be scaled efficiently across multiple CPU cores.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Enables efficient computation with low precision formats such as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INT4</a:t>
            </a:r>
            <a:r>
              <a:rPr lang="en-GB" sz="1400" dirty="0"/>
              <a:t> and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INT8</a:t>
            </a:r>
            <a:r>
              <a:rPr lang="en-GB" sz="1400" dirty="0"/>
              <a:t>,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BF16</a:t>
            </a:r>
            <a:r>
              <a:rPr lang="en-GB" sz="14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 of LLMs.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(</a:t>
            </a:r>
            <a:r>
              <a:rPr lang="en-US" sz="1500" b="1" dirty="0" err="1"/>
              <a:t>KleidiAI</a:t>
            </a:r>
            <a:r>
              <a:rPr lang="en-US" sz="1500" dirty="0"/>
              <a:t>)</a:t>
            </a:r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 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</a:t>
            </a:r>
          </a:p>
          <a:p>
            <a:pPr lvl="1"/>
            <a:r>
              <a:rPr lang="en-US" sz="1700" dirty="0"/>
              <a:t>Limited to a select number of LLM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CPUs offer cost, and energy advantages making them viable for a wide range of inference tasks despite rising model complexity.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/>
              <a:t>Learning Outcomes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Directed Acyclic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&amp;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</a:t>
            </a:r>
            <a:r>
              <a:rPr lang="en-GB" sz="1700" dirty="0" err="1"/>
              <a:t>Llama.cpp</a:t>
            </a:r>
            <a:r>
              <a:rPr lang="en-GB" sz="1700" dirty="0"/>
              <a:t>) support these optimizations, catering to diverse deployment scenarios—from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 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pic>
        <p:nvPicPr>
          <p:cNvPr id="1026" name="Picture 2" descr="Arm Cortex-A510 CPU Diagram">
            <a:extLst>
              <a:ext uri="{FF2B5EF4-FFF2-40B4-BE49-F238E27FC236}">
                <a16:creationId xmlns:a16="http://schemas.microsoft.com/office/drawing/2014/main" id="{89D3928E-2979-0D8E-0885-D67BDBC5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11" y="1477318"/>
            <a:ext cx="4037091" cy="39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575789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4-5x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&amp;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408909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&amp;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33415"/>
            <a:ext cx="4876346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pPr lvl="1"/>
            <a:r>
              <a:rPr lang="en-US" sz="1500" dirty="0"/>
              <a:t>Compile-Time Optimizations: </a:t>
            </a:r>
          </a:p>
          <a:p>
            <a:pPr lvl="2"/>
            <a:r>
              <a:rPr lang="en-US" sz="1500" dirty="0"/>
              <a:t>Enables operator fusion, constant folding, and global optimizations </a:t>
            </a:r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/>
              <a:t>Operations execute as they are called, allowing dynamic control flow </a:t>
            </a:r>
          </a:p>
          <a:p>
            <a:pPr lvl="1"/>
            <a:r>
              <a:rPr lang="en-US" sz="1700" dirty="0"/>
              <a:t>East of Debugging </a:t>
            </a:r>
          </a:p>
          <a:p>
            <a:pPr lvl="2"/>
            <a:r>
              <a:rPr lang="en-US" sz="1500" dirty="0"/>
              <a:t>Intuitive and interactive, making it easier to trouble shoot and prototype.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96" y="3434926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6" y="528380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228996" y="602184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228996" y="2945879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overhead.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4186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1" y="1181252"/>
            <a:ext cx="5696962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900" dirty="0"/>
              <a:t>:</a:t>
            </a:r>
          </a:p>
          <a:p>
            <a:pPr lvl="2"/>
            <a:r>
              <a:rPr lang="en-US" sz="15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31364"/>
            <a:ext cx="5429899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More predictable performance (fewer surprises at runtime).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Often faster execution for stable workloads.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However, less flexibility if input shapes or control flow vary widely.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Some deep learning frameworks when using ahead-of-time graph compilation (e.g., XLA, TVM, some ONNX runtime scenarios, </a:t>
            </a:r>
            <a:r>
              <a:rPr lang="en-GB" sz="1400" dirty="0" err="1"/>
              <a:t>Llama.cpp</a:t>
            </a:r>
            <a:r>
              <a:rPr lang="en-GB" sz="14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Adapts to changing inputs and control flow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altLang="en-US" sz="1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Easier prototyping and debugging because you can quickly change code.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Might introduce overhead (warm-up time or re-compilation).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 err="1"/>
              <a:t>PyTorch’s</a:t>
            </a:r>
            <a:r>
              <a:rPr lang="en-GB" sz="1400" dirty="0"/>
              <a:t> eager mode, TensorFlow’s eager execution, or </a:t>
            </a:r>
            <a:r>
              <a:rPr lang="en-GB" sz="1400" dirty="0" err="1"/>
              <a:t>TorchScript</a:t>
            </a:r>
            <a:r>
              <a:rPr lang="en-GB" sz="14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15453</TotalTime>
  <Words>2644</Words>
  <Application>Microsoft Macintosh PowerPoint</Application>
  <PresentationFormat>Widescreen</PresentationFormat>
  <Paragraphs>324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Optimised Libraries (Chapter 3)</vt:lpstr>
      <vt:lpstr>Learning Outcomes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Optimised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236</cp:revision>
  <dcterms:created xsi:type="dcterms:W3CDTF">2024-11-20T09:48:17Z</dcterms:created>
  <dcterms:modified xsi:type="dcterms:W3CDTF">2025-04-22T07:55:41Z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